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Lst>
  <p:sldSz cx="18288000" cy="10287000"/>
  <p:notesSz cx="6858000" cy="9144000"/>
  <p:embeddedFontLst>
    <p:embeddedFont>
      <p:font typeface="Coming Soon" charset="1" panose="02000000000000000000"/>
      <p:regular r:id="rId6"/>
    </p:embeddedFont>
    <p:embeddedFont>
      <p:font typeface="Norwester" charset="1" panose="00000506000000000000"/>
      <p:regular r:id="rId7"/>
    </p:embeddedFont>
    <p:embeddedFont>
      <p:font typeface="Aileron Regular" charset="1" panose="00000500000000000000"/>
      <p:regular r:id="rId8"/>
    </p:embeddedFont>
    <p:embeddedFont>
      <p:font typeface="Aileron Regular Bold" charset="1" panose="00000800000000000000"/>
      <p:regular r:id="rId9"/>
    </p:embeddedFont>
    <p:embeddedFont>
      <p:font typeface="Aileron Regular Italics" charset="1" panose="00000500000000000000"/>
      <p:regular r:id="rId10"/>
    </p:embeddedFont>
    <p:embeddedFont>
      <p:font typeface="Aileron Regular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Oregano" charset="1" panose="03060702040602030A04"/>
      <p:regular r:id="rId16"/>
    </p:embeddedFont>
    <p:embeddedFont>
      <p:font typeface="Oregano Italics" charset="1" panose="03060702030602070A04"/>
      <p:regular r:id="rId17"/>
    </p:embeddedFont>
    <p:embeddedFont>
      <p:font typeface="Berkshire Swash" charset="1" panose="02000505000000020003"/>
      <p:regular r:id="rId18"/>
    </p:embeddedFont>
    <p:embeddedFont>
      <p:font typeface="Aileron Heavy" charset="1" panose="00000A00000000000000"/>
      <p:regular r:id="rId19"/>
    </p:embeddedFont>
    <p:embeddedFont>
      <p:font typeface="Aileron Heavy Bold" charset="1" panose="00000A00000000000000"/>
      <p:regular r:id="rId20"/>
    </p:embeddedFont>
    <p:embeddedFont>
      <p:font typeface="Aileron Heavy Italics" charset="1" panose="00000A00000000000000"/>
      <p:regular r:id="rId21"/>
    </p:embeddedFont>
    <p:embeddedFont>
      <p:font typeface="Aileron Heavy Bold Italics" charset="1" panose="00000A00000000000000"/>
      <p:regular r:id="rId22"/>
    </p:embeddedFont>
    <p:embeddedFont>
      <p:font typeface="Bukhari Script" charset="1" panose="00000500000000000000"/>
      <p:regular r:id="rId23"/>
    </p:embeddedFont>
    <p:embeddedFont>
      <p:font typeface="B612" charset="1" panose="020B0606050000020004"/>
      <p:regular r:id="rId24"/>
    </p:embeddedFont>
    <p:embeddedFont>
      <p:font typeface="B612 Bold" charset="1" panose="020B0606050000020004"/>
      <p:regular r:id="rId25"/>
    </p:embeddedFont>
    <p:embeddedFont>
      <p:font typeface="B612 Italics" charset="1" panose="020B0606050000020004"/>
      <p:regular r:id="rId26"/>
    </p:embeddedFont>
    <p:embeddedFont>
      <p:font typeface="B612 Bold Italics" charset="1" panose="020B0606050000020004"/>
      <p:regular r:id="rId27"/>
    </p:embeddedFont>
    <p:embeddedFont>
      <p:font typeface="Flat" charset="1" panose="02000500000000000000"/>
      <p:regular r:id="rId28"/>
    </p:embeddedFont>
    <p:embeddedFont>
      <p:font typeface="Nickainley" charset="1" panose="00000500000000000000"/>
      <p:regular r:id="rId29"/>
    </p:embeddedFont>
    <p:embeddedFont>
      <p:font typeface="Quicksand" charset="1" panose="00000600000000000000"/>
      <p:regular r:id="rId30"/>
    </p:embeddedFont>
    <p:embeddedFont>
      <p:font typeface="Quicksand Bold" charset="1" panose="00000800000000000000"/>
      <p:regular r:id="rId31"/>
    </p:embeddedFont>
    <p:embeddedFont>
      <p:font typeface="Lato Hairline" charset="1" panose="020F0502020204030203"/>
      <p:regular r:id="rId32"/>
    </p:embeddedFont>
    <p:embeddedFont>
      <p:font typeface="Lato Hairline Bold" charset="1" panose="020F0502020204030203"/>
      <p:regular r:id="rId33"/>
    </p:embeddedFont>
    <p:embeddedFont>
      <p:font typeface="Lato Hairline Italics" charset="1" panose="020F0502020204030203"/>
      <p:regular r:id="rId34"/>
    </p:embeddedFont>
    <p:embeddedFont>
      <p:font typeface="Lato Hairline Bold Italics" charset="1" panose="020F05020202040302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 Id="rId4"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1.pn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13.jpeg" Type="http://schemas.openxmlformats.org/officeDocument/2006/relationships/image"/><Relationship Id="rId7" Target="../media/image14.png" Type="http://schemas.openxmlformats.org/officeDocument/2006/relationships/image"/><Relationship Id="rId8"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2.png" Type="http://schemas.openxmlformats.org/officeDocument/2006/relationships/image"/><Relationship Id="rId6" Target="../media/image1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2.png" Type="http://schemas.openxmlformats.org/officeDocument/2006/relationships/image"/><Relationship Id="rId4"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12.png" Type="http://schemas.openxmlformats.org/officeDocument/2006/relationships/image"/><Relationship Id="rId4" Target="../media/image23.jpeg" Type="http://schemas.openxmlformats.org/officeDocument/2006/relationships/image"/><Relationship Id="rId5" Target="../media/image24.png" Type="http://schemas.openxmlformats.org/officeDocument/2006/relationships/image"/><Relationship Id="rId6" Target="../media/image25.jpeg" Type="http://schemas.openxmlformats.org/officeDocument/2006/relationships/image"/><Relationship Id="rId7" Target="../media/image14.png" Type="http://schemas.openxmlformats.org/officeDocument/2006/relationships/image"/><Relationship Id="rId8"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 Id="rId7" Target="../media/image1.png" Type="http://schemas.openxmlformats.org/officeDocument/2006/relationships/image"/><Relationship Id="rId8" Target="../media/image8.png" Type="http://schemas.openxmlformats.org/officeDocument/2006/relationships/image"/><Relationship Id="rId9"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155404" y="3933058"/>
            <a:ext cx="2502028" cy="133952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1432890">
            <a:off x="14927360" y="2014528"/>
            <a:ext cx="1525575" cy="133287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708236" y="1028700"/>
            <a:ext cx="14688425" cy="848777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978519" y="1070219"/>
            <a:ext cx="1101991" cy="1045871"/>
          </a:xfrm>
          <a:prstGeom prst="rect">
            <a:avLst/>
          </a:prstGeom>
        </p:spPr>
      </p:pic>
      <p:grpSp>
        <p:nvGrpSpPr>
          <p:cNvPr name="Group 6" id="6"/>
          <p:cNvGrpSpPr/>
          <p:nvPr/>
        </p:nvGrpSpPr>
        <p:grpSpPr>
          <a:xfrm rot="0">
            <a:off x="1630568" y="3529607"/>
            <a:ext cx="15026864" cy="3227785"/>
            <a:chOff x="0" y="0"/>
            <a:chExt cx="20035819" cy="4303714"/>
          </a:xfrm>
        </p:grpSpPr>
        <p:sp>
          <p:nvSpPr>
            <p:cNvPr name="TextBox 7" id="7"/>
            <p:cNvSpPr txBox="true"/>
            <p:nvPr/>
          </p:nvSpPr>
          <p:spPr>
            <a:xfrm rot="0">
              <a:off x="0" y="85725"/>
              <a:ext cx="20035819" cy="3306902"/>
            </a:xfrm>
            <a:prstGeom prst="rect">
              <a:avLst/>
            </a:prstGeom>
          </p:spPr>
          <p:txBody>
            <a:bodyPr anchor="t" rtlCol="false" tIns="0" lIns="0" bIns="0" rIns="0">
              <a:spAutoFit/>
            </a:bodyPr>
            <a:lstStyle/>
            <a:p>
              <a:pPr algn="ctr">
                <a:lnSpc>
                  <a:spcPts val="9680"/>
                </a:lnSpc>
              </a:pPr>
              <a:r>
                <a:rPr lang="en-US" sz="8800" u="sng">
                  <a:solidFill>
                    <a:srgbClr val="000000"/>
                  </a:solidFill>
                  <a:latin typeface="Aileron Heavy"/>
                </a:rPr>
                <a:t>Exploratory Data Analysis of Cereals Dataset</a:t>
              </a:r>
            </a:p>
          </p:txBody>
        </p:sp>
        <p:sp>
          <p:nvSpPr>
            <p:cNvPr name="TextBox 8" id="8"/>
            <p:cNvSpPr txBox="true"/>
            <p:nvPr/>
          </p:nvSpPr>
          <p:spPr>
            <a:xfrm rot="0">
              <a:off x="2729713" y="3573152"/>
              <a:ext cx="14576394" cy="730562"/>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Aileron Regular Italics"/>
                </a:rPr>
                <a:t>Presented by </a:t>
              </a:r>
              <a:r>
                <a:rPr lang="en-US" sz="3300">
                  <a:solidFill>
                    <a:srgbClr val="000000"/>
                  </a:solidFill>
                  <a:latin typeface="Aileron Regular Bold Italics"/>
                </a:rPr>
                <a:t>Jeet Banik</a:t>
              </a:r>
            </a:p>
          </p:txBody>
        </p:sp>
      </p:grpSp>
      <p:pic>
        <p:nvPicPr>
          <p:cNvPr name="Picture 9" id="9"/>
          <p:cNvPicPr>
            <a:picLocks noChangeAspect="true"/>
          </p:cNvPicPr>
          <p:nvPr/>
        </p:nvPicPr>
        <p:blipFill>
          <a:blip r:embed="rId6"/>
          <a:srcRect l="0" t="0" r="0" b="0"/>
          <a:stretch>
            <a:fillRect/>
          </a:stretch>
        </p:blipFill>
        <p:spPr>
          <a:xfrm flipH="false" flipV="false" rot="0">
            <a:off x="7440143" y="1277958"/>
            <a:ext cx="2027125" cy="2216653"/>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13911163" y="1028700"/>
            <a:ext cx="2037234" cy="1468147"/>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7925507">
            <a:off x="945449" y="8056054"/>
            <a:ext cx="1525575" cy="1332871"/>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2846079">
            <a:off x="16571302" y="5960275"/>
            <a:ext cx="930350" cy="882971"/>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2923749" y="7588250"/>
            <a:ext cx="12440501" cy="1670050"/>
          </a:xfrm>
          <a:prstGeom prst="rect">
            <a:avLst/>
          </a:prstGeom>
        </p:spPr>
        <p:txBody>
          <a:bodyPr anchor="t" rtlCol="false" tIns="0" lIns="0" bIns="0" rIns="0">
            <a:spAutoFit/>
          </a:bodyPr>
          <a:lstStyle/>
          <a:p>
            <a:pPr algn="ctr">
              <a:lnSpc>
                <a:spcPts val="12300"/>
              </a:lnSpc>
              <a:spcBef>
                <a:spcPct val="0"/>
              </a:spcBef>
            </a:pPr>
            <a:r>
              <a:rPr lang="en-US" sz="10000">
                <a:solidFill>
                  <a:srgbClr val="000000"/>
                </a:solidFill>
                <a:latin typeface="Flat"/>
              </a:rPr>
              <a:t>Thank you!</a:t>
            </a:r>
          </a:p>
        </p:txBody>
      </p:sp>
      <p:pic>
        <p:nvPicPr>
          <p:cNvPr name="Picture 3" id="3"/>
          <p:cNvPicPr>
            <a:picLocks noChangeAspect="true"/>
          </p:cNvPicPr>
          <p:nvPr/>
        </p:nvPicPr>
        <p:blipFill>
          <a:blip r:embed="rId2"/>
          <a:srcRect l="0" t="0" r="0" b="0"/>
          <a:stretch>
            <a:fillRect/>
          </a:stretch>
        </p:blipFill>
        <p:spPr>
          <a:xfrm flipH="false" flipV="false" rot="-1432890">
            <a:off x="12761964" y="3062605"/>
            <a:ext cx="849728" cy="742394"/>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2612243">
            <a:off x="4339117" y="4612096"/>
            <a:ext cx="1476586" cy="1064112"/>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5329618" y="1028700"/>
            <a:ext cx="7247704" cy="583304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441695" y="2007108"/>
            <a:ext cx="7381179" cy="627278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1432890">
            <a:off x="15919520" y="2074708"/>
            <a:ext cx="1181415" cy="103218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441695" y="7263356"/>
            <a:ext cx="2037234" cy="1468147"/>
          </a:xfrm>
          <a:prstGeom prst="rect">
            <a:avLst/>
          </a:prstGeom>
        </p:spPr>
      </p:pic>
      <p:grpSp>
        <p:nvGrpSpPr>
          <p:cNvPr name="Group 5" id="5"/>
          <p:cNvGrpSpPr>
            <a:grpSpLocks noChangeAspect="true"/>
          </p:cNvGrpSpPr>
          <p:nvPr/>
        </p:nvGrpSpPr>
        <p:grpSpPr>
          <a:xfrm rot="0">
            <a:off x="7508920" y="5143500"/>
            <a:ext cx="503808" cy="792224"/>
            <a:chOff x="0" y="0"/>
            <a:chExt cx="1042670" cy="1639570"/>
          </a:xfrm>
        </p:grpSpPr>
        <p:sp>
          <p:nvSpPr>
            <p:cNvPr name="Freeform 6" id="6"/>
            <p:cNvSpPr/>
            <p:nvPr/>
          </p:nvSpPr>
          <p:spPr>
            <a:xfrm>
              <a:off x="44450" y="44450"/>
              <a:ext cx="953770" cy="1550670"/>
            </a:xfrm>
            <a:custGeom>
              <a:avLst/>
              <a:gdLst/>
              <a:ahLst/>
              <a:cxnLst/>
              <a:rect r="r" b="b" t="t" l="l"/>
              <a:pathLst>
                <a:path h="1550670" w="953770">
                  <a:moveTo>
                    <a:pt x="953770" y="838200"/>
                  </a:moveTo>
                  <a:lnTo>
                    <a:pt x="0" y="0"/>
                  </a:lnTo>
                  <a:lnTo>
                    <a:pt x="29210" y="1268730"/>
                  </a:lnTo>
                  <a:lnTo>
                    <a:pt x="337820" y="967740"/>
                  </a:lnTo>
                  <a:lnTo>
                    <a:pt x="609600" y="1550670"/>
                  </a:lnTo>
                  <a:lnTo>
                    <a:pt x="796290" y="1463040"/>
                  </a:lnTo>
                  <a:lnTo>
                    <a:pt x="524510" y="881380"/>
                  </a:lnTo>
                  <a:close/>
                </a:path>
              </a:pathLst>
            </a:custGeom>
            <a:solidFill>
              <a:srgbClr val="000000"/>
            </a:solidFill>
          </p:spPr>
        </p:sp>
        <p:sp>
          <p:nvSpPr>
            <p:cNvPr name="Freeform 7" id="7"/>
            <p:cNvSpPr/>
            <p:nvPr/>
          </p:nvSpPr>
          <p:spPr>
            <a:xfrm>
              <a:off x="0" y="-3810"/>
              <a:ext cx="1045210" cy="1643380"/>
            </a:xfrm>
            <a:custGeom>
              <a:avLst/>
              <a:gdLst/>
              <a:ahLst/>
              <a:cxnLst/>
              <a:rect r="r" b="b" t="t" l="l"/>
              <a:pathLst>
                <a:path h="1643380" w="104521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7E8083"/>
            </a:solidFill>
          </p:spPr>
        </p:sp>
      </p:grpSp>
      <p:grpSp>
        <p:nvGrpSpPr>
          <p:cNvPr name="Group 8" id="8"/>
          <p:cNvGrpSpPr/>
          <p:nvPr/>
        </p:nvGrpSpPr>
        <p:grpSpPr>
          <a:xfrm rot="0">
            <a:off x="481254" y="4351276"/>
            <a:ext cx="8662746" cy="1584448"/>
            <a:chOff x="0" y="0"/>
            <a:chExt cx="11550328" cy="2112597"/>
          </a:xfrm>
        </p:grpSpPr>
        <p:sp>
          <p:nvSpPr>
            <p:cNvPr name="TextBox 9" id="9"/>
            <p:cNvSpPr txBox="true"/>
            <p:nvPr/>
          </p:nvSpPr>
          <p:spPr>
            <a:xfrm rot="0">
              <a:off x="0" y="-19050"/>
              <a:ext cx="11550328" cy="906865"/>
            </a:xfrm>
            <a:prstGeom prst="rect">
              <a:avLst/>
            </a:prstGeom>
          </p:spPr>
          <p:txBody>
            <a:bodyPr anchor="t" rtlCol="false" tIns="0" lIns="0" bIns="0" rIns="0">
              <a:spAutoFit/>
            </a:bodyPr>
            <a:lstStyle/>
            <a:p>
              <a:pPr>
                <a:lnSpc>
                  <a:spcPts val="5412"/>
                </a:lnSpc>
                <a:spcBef>
                  <a:spcPct val="0"/>
                </a:spcBef>
              </a:pPr>
              <a:r>
                <a:rPr lang="en-US" sz="4400" u="sng">
                  <a:solidFill>
                    <a:srgbClr val="F3F3F3"/>
                  </a:solidFill>
                  <a:latin typeface="Aileron Heavy Bold"/>
                </a:rPr>
                <a:t>jeetbanik.wixsite.com/cproject</a:t>
              </a:r>
            </a:p>
          </p:txBody>
        </p:sp>
        <p:sp>
          <p:nvSpPr>
            <p:cNvPr name="TextBox 10" id="10"/>
            <p:cNvSpPr txBox="true"/>
            <p:nvPr/>
          </p:nvSpPr>
          <p:spPr>
            <a:xfrm rot="0">
              <a:off x="0" y="1641054"/>
              <a:ext cx="9924586" cy="471543"/>
            </a:xfrm>
            <a:prstGeom prst="rect">
              <a:avLst/>
            </a:prstGeom>
          </p:spPr>
          <p:txBody>
            <a:bodyPr anchor="t" rtlCol="false" tIns="0" lIns="0" bIns="0" rIns="0">
              <a:spAutoFit/>
            </a:bodyPr>
            <a:lstStyle/>
            <a:p>
              <a:pPr marL="0" indent="0" lvl="0">
                <a:lnSpc>
                  <a:spcPts val="3079"/>
                </a:lnSpc>
              </a:pPr>
              <a:r>
                <a:rPr lang="en-US" sz="2200" spc="28">
                  <a:solidFill>
                    <a:srgbClr val="F3F3F3"/>
                  </a:solidFill>
                  <a:latin typeface="Aileron Regular Italics"/>
                </a:rPr>
                <a:t>Please visit this website for the detailed analysis report.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E808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814778" y="6512676"/>
            <a:ext cx="8765490" cy="506517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17328" y="-790402"/>
            <a:ext cx="3223648" cy="373563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122722">
            <a:off x="271786" y="612605"/>
            <a:ext cx="2476725" cy="132598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248912" y="6391327"/>
            <a:ext cx="6890590" cy="3501281"/>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7585005" y="6391327"/>
            <a:ext cx="6890590" cy="3501281"/>
          </a:xfrm>
          <a:prstGeom prst="rect">
            <a:avLst/>
          </a:prstGeom>
        </p:spPr>
      </p:pic>
      <p:sp>
        <p:nvSpPr>
          <p:cNvPr name="TextBox 7" id="7"/>
          <p:cNvSpPr txBox="true"/>
          <p:nvPr/>
        </p:nvSpPr>
        <p:spPr>
          <a:xfrm rot="0">
            <a:off x="3595518" y="1104900"/>
            <a:ext cx="13663782" cy="1294119"/>
          </a:xfrm>
          <a:prstGeom prst="rect">
            <a:avLst/>
          </a:prstGeom>
        </p:spPr>
        <p:txBody>
          <a:bodyPr anchor="t" rtlCol="false" tIns="0" lIns="0" bIns="0" rIns="0">
            <a:spAutoFit/>
          </a:bodyPr>
          <a:lstStyle/>
          <a:p>
            <a:pPr algn="r" marL="0" indent="0" lvl="0">
              <a:lnSpc>
                <a:spcPts val="9900"/>
              </a:lnSpc>
              <a:spcBef>
                <a:spcPct val="0"/>
              </a:spcBef>
            </a:pPr>
            <a:r>
              <a:rPr lang="en-US" sz="9000" u="sng">
                <a:solidFill>
                  <a:srgbClr val="F3F3F3"/>
                </a:solidFill>
                <a:latin typeface="Quicksand Bold"/>
              </a:rPr>
              <a:t>About Cereals Dataset</a:t>
            </a:r>
          </a:p>
        </p:txBody>
      </p:sp>
      <p:sp>
        <p:nvSpPr>
          <p:cNvPr name="TextBox 8" id="8"/>
          <p:cNvSpPr txBox="true"/>
          <p:nvPr/>
        </p:nvSpPr>
        <p:spPr>
          <a:xfrm rot="0">
            <a:off x="494496" y="2954762"/>
            <a:ext cx="13663782" cy="3307445"/>
          </a:xfrm>
          <a:prstGeom prst="rect">
            <a:avLst/>
          </a:prstGeom>
        </p:spPr>
        <p:txBody>
          <a:bodyPr anchor="t" rtlCol="false" tIns="0" lIns="0" bIns="0" rIns="0">
            <a:spAutoFit/>
          </a:bodyPr>
          <a:lstStyle/>
          <a:p>
            <a:pPr algn="just">
              <a:lnSpc>
                <a:spcPts val="3300"/>
              </a:lnSpc>
            </a:pPr>
            <a:r>
              <a:rPr lang="en-US" sz="3000">
                <a:solidFill>
                  <a:srgbClr val="F3F3F3"/>
                </a:solidFill>
                <a:latin typeface="Coming Soon"/>
              </a:rPr>
              <a:t>The dataset contains 16 variables of 77 distinct cereals,</a:t>
            </a:r>
          </a:p>
          <a:p>
            <a:pPr algn="just">
              <a:lnSpc>
                <a:spcPts val="3300"/>
              </a:lnSpc>
            </a:pPr>
            <a:r>
              <a:rPr lang="en-US" sz="3000">
                <a:solidFill>
                  <a:srgbClr val="F3F3F3"/>
                </a:solidFill>
                <a:latin typeface="Coming Soon"/>
              </a:rPr>
              <a:t>mainly their names, manufacturers, calories, nutrients, and ratings.</a:t>
            </a:r>
          </a:p>
          <a:p>
            <a:pPr algn="just">
              <a:lnSpc>
                <a:spcPts val="3300"/>
              </a:lnSpc>
            </a:pPr>
            <a:r>
              <a:rPr lang="en-US" sz="3000">
                <a:solidFill>
                  <a:srgbClr val="F3F3F3"/>
                </a:solidFill>
                <a:latin typeface="Coming Soon"/>
              </a:rPr>
              <a:t>It was observed by visualizing that there were 4 missing values in total.</a:t>
            </a:r>
          </a:p>
          <a:p>
            <a:pPr algn="just">
              <a:lnSpc>
                <a:spcPts val="3300"/>
              </a:lnSpc>
            </a:pPr>
            <a:r>
              <a:rPr lang="en-US" sz="3000">
                <a:solidFill>
                  <a:srgbClr val="F3F3F3"/>
                </a:solidFill>
                <a:latin typeface="Coming Soon"/>
              </a:rPr>
              <a:t>KNN (K-Nearest Neighbors) method was used to impute these missing values. The same visualization is done again in order to confirm there are no more missing values in the data. Both of the visualizations are shown below respectively.</a:t>
            </a:r>
          </a:p>
          <a:p>
            <a:pPr algn="just" marL="0" indent="0" lvl="0">
              <a:lnSpc>
                <a:spcPts val="33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1705003" y="3825751"/>
            <a:ext cx="6552664" cy="661390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2125740" y="4024870"/>
            <a:ext cx="1770771" cy="1680592"/>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4369539" y="3091677"/>
            <a:ext cx="2037234" cy="1468147"/>
          </a:xfrm>
          <a:prstGeom prst="rect">
            <a:avLst/>
          </a:prstGeom>
        </p:spPr>
      </p:pic>
      <p:pic>
        <p:nvPicPr>
          <p:cNvPr name="Picture 5" id="5"/>
          <p:cNvPicPr>
            <a:picLocks noChangeAspect="true"/>
          </p:cNvPicPr>
          <p:nvPr/>
        </p:nvPicPr>
        <p:blipFill>
          <a:blip r:embed="rId3">
            <a:alphaModFix amt="25000"/>
          </a:blip>
          <a:srcRect l="0" t="52211" r="0" b="32043"/>
          <a:stretch>
            <a:fillRect/>
          </a:stretch>
        </p:blipFill>
        <p:spPr>
          <a:xfrm flipH="false" flipV="false" rot="0">
            <a:off x="11781" y="-421092"/>
            <a:ext cx="18245885" cy="2899584"/>
          </a:xfrm>
          <a:prstGeom prst="rect">
            <a:avLst/>
          </a:prstGeom>
        </p:spPr>
      </p:pic>
      <p:pic>
        <p:nvPicPr>
          <p:cNvPr name="Picture 6" id="6"/>
          <p:cNvPicPr>
            <a:picLocks noChangeAspect="true"/>
          </p:cNvPicPr>
          <p:nvPr/>
        </p:nvPicPr>
        <p:blipFill>
          <a:blip r:embed="rId6"/>
          <a:srcRect l="29425" t="0" r="26282" b="155"/>
          <a:stretch>
            <a:fillRect/>
          </a:stretch>
        </p:blipFill>
        <p:spPr>
          <a:xfrm flipH="false" flipV="false" rot="0">
            <a:off x="10481411" y="1251869"/>
            <a:ext cx="7776256" cy="8907186"/>
          </a:xfrm>
          <a:prstGeom prst="rect">
            <a:avLst/>
          </a:prstGeom>
        </p:spPr>
      </p:pic>
      <p:sp>
        <p:nvSpPr>
          <p:cNvPr name="TextBox 7" id="7"/>
          <p:cNvSpPr txBox="true"/>
          <p:nvPr/>
        </p:nvSpPr>
        <p:spPr>
          <a:xfrm rot="0">
            <a:off x="331935" y="221615"/>
            <a:ext cx="17624129" cy="845820"/>
          </a:xfrm>
          <a:prstGeom prst="rect">
            <a:avLst/>
          </a:prstGeom>
        </p:spPr>
        <p:txBody>
          <a:bodyPr anchor="t" rtlCol="false" tIns="0" lIns="0" bIns="0" rIns="0">
            <a:spAutoFit/>
          </a:bodyPr>
          <a:lstStyle/>
          <a:p>
            <a:pPr algn="ctr">
              <a:lnSpc>
                <a:spcPts val="6765"/>
              </a:lnSpc>
              <a:spcBef>
                <a:spcPct val="0"/>
              </a:spcBef>
            </a:pPr>
            <a:r>
              <a:rPr lang="en-US" sz="5500" u="sng">
                <a:solidFill>
                  <a:srgbClr val="201F1F"/>
                </a:solidFill>
                <a:latin typeface="Norwester Bold"/>
              </a:rPr>
              <a:t>Visualization of Calories, Nutrients, and Ratings.</a:t>
            </a:r>
          </a:p>
        </p:txBody>
      </p:sp>
      <p:pic>
        <p:nvPicPr>
          <p:cNvPr name="Picture 8" id="8"/>
          <p:cNvPicPr>
            <a:picLocks noChangeAspect="true"/>
          </p:cNvPicPr>
          <p:nvPr/>
        </p:nvPicPr>
        <p:blipFill>
          <a:blip r:embed="rId7">
            <a:alphaModFix amt="25000"/>
          </a:blip>
          <a:srcRect l="0" t="26359" r="0" b="29526"/>
          <a:stretch>
            <a:fillRect/>
          </a:stretch>
        </p:blipFill>
        <p:spPr>
          <a:xfrm flipH="false" flipV="false" rot="0">
            <a:off x="110240" y="5495914"/>
            <a:ext cx="10149475" cy="4469314"/>
          </a:xfrm>
          <a:prstGeom prst="rect">
            <a:avLst/>
          </a:prstGeom>
        </p:spPr>
      </p:pic>
      <p:sp>
        <p:nvSpPr>
          <p:cNvPr name="TextBox 9" id="9"/>
          <p:cNvSpPr txBox="true"/>
          <p:nvPr/>
        </p:nvSpPr>
        <p:spPr>
          <a:xfrm rot="0">
            <a:off x="202281" y="7057818"/>
            <a:ext cx="10167674" cy="2713582"/>
          </a:xfrm>
          <a:prstGeom prst="rect">
            <a:avLst/>
          </a:prstGeom>
        </p:spPr>
        <p:txBody>
          <a:bodyPr anchor="t" rtlCol="false" tIns="0" lIns="0" bIns="0" rIns="0">
            <a:spAutoFit/>
          </a:bodyPr>
          <a:lstStyle/>
          <a:p>
            <a:pPr>
              <a:lnSpc>
                <a:spcPts val="3075"/>
              </a:lnSpc>
            </a:pPr>
            <a:r>
              <a:rPr lang="en-US" sz="2500">
                <a:solidFill>
                  <a:srgbClr val="000000"/>
                </a:solidFill>
                <a:latin typeface="Coming Soon Bold"/>
              </a:rPr>
              <a:t>​It was done by plotting their individual box plots all together above.</a:t>
            </a:r>
          </a:p>
          <a:p>
            <a:pPr>
              <a:lnSpc>
                <a:spcPts val="3075"/>
              </a:lnSpc>
            </a:pPr>
            <a:r>
              <a:rPr lang="en-US" sz="2500">
                <a:solidFill>
                  <a:srgbClr val="000000"/>
                </a:solidFill>
                <a:latin typeface="Coming Soon Bold"/>
              </a:rPr>
              <a:t>Then, in order to check the relation among them, a correlation matrix of them was plotted in the right. We see that calories and ratings are negatively correlated, i.e., they have no relation between them.</a:t>
            </a:r>
          </a:p>
          <a:p>
            <a:pPr>
              <a:lnSpc>
                <a:spcPts val="3075"/>
              </a:lnSpc>
              <a:spcBef>
                <a:spcPct val="0"/>
              </a:spcBef>
            </a:pPr>
            <a:r>
              <a:rPr lang="en-US" sz="2500">
                <a:solidFill>
                  <a:srgbClr val="000000"/>
                </a:solidFill>
                <a:latin typeface="Coming Soon Bold"/>
              </a:rPr>
              <a:t>We also see that calories and certain/most nutrients are positively correlated, especially calories has high correlation with fat and sugars. Nutrients and ratings are both positively and negatively correlated.</a:t>
            </a:r>
          </a:p>
        </p:txBody>
      </p:sp>
      <p:pic>
        <p:nvPicPr>
          <p:cNvPr name="Picture 10" id="10"/>
          <p:cNvPicPr>
            <a:picLocks noChangeAspect="true"/>
          </p:cNvPicPr>
          <p:nvPr/>
        </p:nvPicPr>
        <p:blipFill>
          <a:blip r:embed="rId8"/>
          <a:srcRect l="0" t="0" r="0" b="0"/>
          <a:stretch>
            <a:fillRect/>
          </a:stretch>
        </p:blipFill>
        <p:spPr>
          <a:xfrm flipH="false" flipV="false" rot="0">
            <a:off x="0" y="1390253"/>
            <a:ext cx="10369955" cy="5269233"/>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blipFill>
          <a:blip r:embed="rId2"/>
          <a:srcRect l="0" t="44831" r="78" b="15447"/>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40634" y="3999526"/>
            <a:ext cx="11059728" cy="561972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717156" y="316099"/>
            <a:ext cx="8285896" cy="4210271"/>
          </a:xfrm>
          <a:prstGeom prst="rect">
            <a:avLst/>
          </a:prstGeom>
        </p:spPr>
      </p:pic>
      <p:pic>
        <p:nvPicPr>
          <p:cNvPr name="Picture 4" id="4"/>
          <p:cNvPicPr>
            <a:picLocks noChangeAspect="true"/>
          </p:cNvPicPr>
          <p:nvPr/>
        </p:nvPicPr>
        <p:blipFill>
          <a:blip r:embed="rId5">
            <a:alphaModFix amt="25000"/>
          </a:blip>
          <a:srcRect l="0" t="0" r="0" b="0"/>
          <a:stretch>
            <a:fillRect/>
          </a:stretch>
        </p:blipFill>
        <p:spPr>
          <a:xfrm flipH="false" flipV="false" rot="0">
            <a:off x="12149286" y="4376704"/>
            <a:ext cx="5404598" cy="5455108"/>
          </a:xfrm>
          <a:prstGeom prst="rect">
            <a:avLst/>
          </a:prstGeom>
        </p:spPr>
      </p:pic>
      <p:sp>
        <p:nvSpPr>
          <p:cNvPr name="TextBox 5" id="5"/>
          <p:cNvSpPr txBox="true"/>
          <p:nvPr/>
        </p:nvSpPr>
        <p:spPr>
          <a:xfrm rot="0">
            <a:off x="11606160" y="4579740"/>
            <a:ext cx="5947724" cy="5039510"/>
          </a:xfrm>
          <a:prstGeom prst="rect">
            <a:avLst/>
          </a:prstGeom>
        </p:spPr>
        <p:txBody>
          <a:bodyPr anchor="t" rtlCol="false" tIns="0" lIns="0" bIns="0" rIns="0">
            <a:spAutoFit/>
          </a:bodyPr>
          <a:lstStyle/>
          <a:p>
            <a:pPr algn="r">
              <a:lnSpc>
                <a:spcPts val="3075"/>
              </a:lnSpc>
            </a:pPr>
            <a:r>
              <a:rPr lang="en-US" sz="2500">
                <a:solidFill>
                  <a:srgbClr val="000000"/>
                </a:solidFill>
                <a:latin typeface="Coming Soon Bold"/>
              </a:rPr>
              <a:t>Now, to see the comparison among calories, nutrients, and ratings, across different manufacturers, a table of their aggregate means for each manufacturer is plotted first in</a:t>
            </a:r>
          </a:p>
          <a:p>
            <a:pPr algn="r">
              <a:lnSpc>
                <a:spcPts val="3075"/>
              </a:lnSpc>
            </a:pPr>
            <a:r>
              <a:rPr lang="en-US" sz="2500">
                <a:solidFill>
                  <a:srgbClr val="000000"/>
                </a:solidFill>
                <a:latin typeface="Coming Soon Bold"/>
              </a:rPr>
              <a:t>the top left. To further understand this distribution, box plots of calories and ratings against manufacturers are plotted respectively next in the top right. Finally, density plots of</a:t>
            </a:r>
          </a:p>
          <a:p>
            <a:pPr algn="r">
              <a:lnSpc>
                <a:spcPts val="3075"/>
              </a:lnSpc>
            </a:pPr>
            <a:r>
              <a:rPr lang="en-US" sz="2500">
                <a:solidFill>
                  <a:srgbClr val="000000"/>
                </a:solidFill>
                <a:latin typeface="Coming Soon Bold"/>
              </a:rPr>
              <a:t>calories, nutrients and ratings</a:t>
            </a:r>
          </a:p>
          <a:p>
            <a:pPr algn="r">
              <a:lnSpc>
                <a:spcPts val="3075"/>
              </a:lnSpc>
              <a:spcBef>
                <a:spcPct val="0"/>
              </a:spcBef>
            </a:pPr>
            <a:r>
              <a:rPr lang="en-US" sz="2500">
                <a:solidFill>
                  <a:srgbClr val="000000"/>
                </a:solidFill>
                <a:latin typeface="Coming Soon Bold"/>
              </a:rPr>
              <a:t>across different manufacturers are plotted respectively in the bottom.</a:t>
            </a:r>
          </a:p>
        </p:txBody>
      </p:sp>
      <p:pic>
        <p:nvPicPr>
          <p:cNvPr name="Picture 6" id="6"/>
          <p:cNvPicPr>
            <a:picLocks noChangeAspect="true"/>
          </p:cNvPicPr>
          <p:nvPr/>
        </p:nvPicPr>
        <p:blipFill>
          <a:blip r:embed="rId5">
            <a:alphaModFix amt="25000"/>
          </a:blip>
          <a:srcRect l="0" t="0" r="0" b="0"/>
          <a:stretch>
            <a:fillRect/>
          </a:stretch>
        </p:blipFill>
        <p:spPr>
          <a:xfrm flipH="false" flipV="false" rot="0">
            <a:off x="-124911" y="-1455582"/>
            <a:ext cx="5404598" cy="5455108"/>
          </a:xfrm>
          <a:prstGeom prst="rect">
            <a:avLst/>
          </a:prstGeom>
        </p:spPr>
      </p:pic>
      <p:pic>
        <p:nvPicPr>
          <p:cNvPr name="Picture 7" id="7"/>
          <p:cNvPicPr>
            <a:picLocks noChangeAspect="true"/>
          </p:cNvPicPr>
          <p:nvPr/>
        </p:nvPicPr>
        <p:blipFill>
          <a:blip r:embed="rId6"/>
          <a:srcRect l="23678" t="35801" r="23293" b="35545"/>
          <a:stretch>
            <a:fillRect/>
          </a:stretch>
        </p:blipFill>
        <p:spPr>
          <a:xfrm flipH="false" flipV="false" rot="0">
            <a:off x="240634" y="1257566"/>
            <a:ext cx="9476522" cy="2601935"/>
          </a:xfrm>
          <a:prstGeom prst="rect">
            <a:avLst/>
          </a:prstGeom>
        </p:spPr>
      </p:pic>
      <p:sp>
        <p:nvSpPr>
          <p:cNvPr name="TextBox 8" id="8"/>
          <p:cNvSpPr txBox="true"/>
          <p:nvPr/>
        </p:nvSpPr>
        <p:spPr>
          <a:xfrm rot="0">
            <a:off x="360950" y="250825"/>
            <a:ext cx="11245210" cy="777875"/>
          </a:xfrm>
          <a:prstGeom prst="rect">
            <a:avLst/>
          </a:prstGeom>
        </p:spPr>
        <p:txBody>
          <a:bodyPr anchor="t" rtlCol="false" tIns="0" lIns="0" bIns="0" rIns="0">
            <a:spAutoFit/>
          </a:bodyPr>
          <a:lstStyle/>
          <a:p>
            <a:pPr>
              <a:lnSpc>
                <a:spcPts val="6150"/>
              </a:lnSpc>
              <a:spcBef>
                <a:spcPct val="0"/>
              </a:spcBef>
            </a:pPr>
            <a:r>
              <a:rPr lang="en-US" sz="5000" u="sng">
                <a:solidFill>
                  <a:srgbClr val="2B2929"/>
                </a:solidFill>
                <a:latin typeface="Bukhari Script Bold"/>
              </a:rPr>
              <a:t>Few More Visualizations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blipFill>
          <a:blip r:embed="rId2"/>
          <a:srcRect l="0" t="8022" r="0" b="8022"/>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25000"/>
          </a:blip>
          <a:srcRect l="0" t="0" r="0" b="0"/>
          <a:stretch>
            <a:fillRect/>
          </a:stretch>
        </p:blipFill>
        <p:spPr>
          <a:xfrm flipH="false" flipV="false" rot="0">
            <a:off x="-124911" y="-1455582"/>
            <a:ext cx="5404598" cy="545510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48939" y="1271972"/>
            <a:ext cx="17590122" cy="8937981"/>
          </a:xfrm>
          <a:prstGeom prst="rect">
            <a:avLst/>
          </a:prstGeom>
        </p:spPr>
      </p:pic>
      <p:sp>
        <p:nvSpPr>
          <p:cNvPr name="TextBox 4" id="4"/>
          <p:cNvSpPr txBox="true"/>
          <p:nvPr/>
        </p:nvSpPr>
        <p:spPr>
          <a:xfrm rot="0">
            <a:off x="3521395" y="133814"/>
            <a:ext cx="11245210" cy="1017842"/>
          </a:xfrm>
          <a:prstGeom prst="rect">
            <a:avLst/>
          </a:prstGeom>
        </p:spPr>
        <p:txBody>
          <a:bodyPr anchor="t" rtlCol="false" tIns="0" lIns="0" bIns="0" rIns="0">
            <a:spAutoFit/>
          </a:bodyPr>
          <a:lstStyle/>
          <a:p>
            <a:pPr algn="ctr">
              <a:lnSpc>
                <a:spcPts val="8117"/>
              </a:lnSpc>
              <a:spcBef>
                <a:spcPct val="0"/>
              </a:spcBef>
            </a:pPr>
            <a:r>
              <a:rPr lang="en-US" sz="6600" u="sng">
                <a:solidFill>
                  <a:srgbClr val="545454"/>
                </a:solidFill>
                <a:latin typeface="Oregano Bold"/>
              </a:rPr>
              <a:t>CLUSTERING  OF  CEREALS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50000"/>
          </a:blip>
          <a:srcRect l="0" t="8333" r="0" b="4833"/>
          <a:stretch>
            <a:fillRect/>
          </a:stretch>
        </p:blipFill>
        <p:spPr>
          <a:xfrm flipH="false" flipV="false" rot="0">
            <a:off x="0" y="-1745244"/>
            <a:ext cx="6485618" cy="5684245"/>
          </a:xfrm>
          <a:prstGeom prst="rect">
            <a:avLst/>
          </a:prstGeom>
        </p:spPr>
      </p:pic>
      <p:pic>
        <p:nvPicPr>
          <p:cNvPr name="Picture 3" id="3"/>
          <p:cNvPicPr>
            <a:picLocks noChangeAspect="true"/>
          </p:cNvPicPr>
          <p:nvPr/>
        </p:nvPicPr>
        <p:blipFill>
          <a:blip r:embed="rId4"/>
          <a:srcRect l="0" t="0" r="0" b="1009"/>
          <a:stretch>
            <a:fillRect/>
          </a:stretch>
        </p:blipFill>
        <p:spPr>
          <a:xfrm flipH="false" flipV="false" rot="0">
            <a:off x="187406" y="4602755"/>
            <a:ext cx="11186707" cy="5626890"/>
          </a:xfrm>
          <a:prstGeom prst="rect">
            <a:avLst/>
          </a:prstGeom>
        </p:spPr>
      </p:pic>
      <p:pic>
        <p:nvPicPr>
          <p:cNvPr name="Picture 4" id="4"/>
          <p:cNvPicPr>
            <a:picLocks noChangeAspect="true"/>
          </p:cNvPicPr>
          <p:nvPr/>
        </p:nvPicPr>
        <p:blipFill>
          <a:blip r:embed="rId5">
            <a:alphaModFix amt="25000"/>
          </a:blip>
          <a:srcRect l="0" t="0" r="0" b="0"/>
          <a:stretch>
            <a:fillRect/>
          </a:stretch>
        </p:blipFill>
        <p:spPr>
          <a:xfrm flipH="false" flipV="false" rot="0">
            <a:off x="6381992" y="54935"/>
            <a:ext cx="5524016" cy="4470389"/>
          </a:xfrm>
          <a:prstGeom prst="rect">
            <a:avLst/>
          </a:prstGeom>
        </p:spPr>
      </p:pic>
      <p:sp>
        <p:nvSpPr>
          <p:cNvPr name="TextBox 5" id="5"/>
          <p:cNvSpPr txBox="true"/>
          <p:nvPr/>
        </p:nvSpPr>
        <p:spPr>
          <a:xfrm rot="0">
            <a:off x="3521395" y="-116650"/>
            <a:ext cx="11245210" cy="1253808"/>
          </a:xfrm>
          <a:prstGeom prst="rect">
            <a:avLst/>
          </a:prstGeom>
        </p:spPr>
        <p:txBody>
          <a:bodyPr anchor="t" rtlCol="false" tIns="0" lIns="0" bIns="0" rIns="0">
            <a:spAutoFit/>
          </a:bodyPr>
          <a:lstStyle/>
          <a:p>
            <a:pPr algn="ctr">
              <a:lnSpc>
                <a:spcPts val="9840"/>
              </a:lnSpc>
              <a:spcBef>
                <a:spcPct val="0"/>
              </a:spcBef>
            </a:pPr>
            <a:r>
              <a:rPr lang="en-US" sz="8000" u="sng">
                <a:solidFill>
                  <a:srgbClr val="000000"/>
                </a:solidFill>
                <a:latin typeface="Nickainley Bold"/>
              </a:rPr>
              <a:t>Cluster Analysis</a:t>
            </a:r>
          </a:p>
        </p:txBody>
      </p:sp>
      <p:pic>
        <p:nvPicPr>
          <p:cNvPr name="Picture 6" id="6"/>
          <p:cNvPicPr>
            <a:picLocks noChangeAspect="true"/>
          </p:cNvPicPr>
          <p:nvPr/>
        </p:nvPicPr>
        <p:blipFill>
          <a:blip r:embed="rId6"/>
          <a:srcRect l="0" t="0" r="0" b="0"/>
          <a:stretch>
            <a:fillRect/>
          </a:stretch>
        </p:blipFill>
        <p:spPr>
          <a:xfrm flipH="false" flipV="false" rot="0">
            <a:off x="187406" y="1137158"/>
            <a:ext cx="6667978" cy="3388166"/>
          </a:xfrm>
          <a:prstGeom prst="rect">
            <a:avLst/>
          </a:prstGeom>
        </p:spPr>
      </p:pic>
      <p:sp>
        <p:nvSpPr>
          <p:cNvPr name="TextBox 7" id="7"/>
          <p:cNvSpPr txBox="true"/>
          <p:nvPr/>
        </p:nvSpPr>
        <p:spPr>
          <a:xfrm rot="0">
            <a:off x="6992303" y="1295310"/>
            <a:ext cx="4303394" cy="3062336"/>
          </a:xfrm>
          <a:prstGeom prst="rect">
            <a:avLst/>
          </a:prstGeom>
        </p:spPr>
        <p:txBody>
          <a:bodyPr anchor="t" rtlCol="false" tIns="0" lIns="0" bIns="0" rIns="0">
            <a:spAutoFit/>
          </a:bodyPr>
          <a:lstStyle/>
          <a:p>
            <a:pPr algn="just">
              <a:lnSpc>
                <a:spcPts val="2460"/>
              </a:lnSpc>
              <a:spcBef>
                <a:spcPct val="0"/>
              </a:spcBef>
            </a:pPr>
            <a:r>
              <a:rPr lang="en-US" sz="2000">
                <a:solidFill>
                  <a:srgbClr val="000000"/>
                </a:solidFill>
                <a:latin typeface="Coming Soon Bold"/>
              </a:rPr>
              <a:t>Firstly, the quantitative data was scaled. The optimal number of clusters was found out to be 5 by the Elbow method as shown in the left. Then, clusters silhouette plot is shown in the right side in order to check if the clustering was correctly done. There seems to be only 1 out of 77 cereals wrongly allotted in all of the 5 clusters, so that's acceptable.</a:t>
            </a:r>
          </a:p>
        </p:txBody>
      </p:sp>
      <p:pic>
        <p:nvPicPr>
          <p:cNvPr name="Picture 8" id="8"/>
          <p:cNvPicPr>
            <a:picLocks noChangeAspect="true"/>
          </p:cNvPicPr>
          <p:nvPr/>
        </p:nvPicPr>
        <p:blipFill>
          <a:blip r:embed="rId7"/>
          <a:srcRect l="0" t="0" r="0" b="0"/>
          <a:stretch>
            <a:fillRect/>
          </a:stretch>
        </p:blipFill>
        <p:spPr>
          <a:xfrm flipH="false" flipV="false" rot="0">
            <a:off x="13669430" y="4771133"/>
            <a:ext cx="5299733" cy="5290132"/>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11482904" y="1137158"/>
            <a:ext cx="6667978" cy="3388166"/>
          </a:xfrm>
          <a:prstGeom prst="rect">
            <a:avLst/>
          </a:prstGeom>
        </p:spPr>
      </p:pic>
      <p:sp>
        <p:nvSpPr>
          <p:cNvPr name="TextBox 10" id="10"/>
          <p:cNvSpPr txBox="true"/>
          <p:nvPr/>
        </p:nvSpPr>
        <p:spPr>
          <a:xfrm rot="0">
            <a:off x="11482904" y="5071828"/>
            <a:ext cx="2388886" cy="4679218"/>
          </a:xfrm>
          <a:prstGeom prst="rect">
            <a:avLst/>
          </a:prstGeom>
        </p:spPr>
        <p:txBody>
          <a:bodyPr anchor="t" rtlCol="false" tIns="0" lIns="0" bIns="0" rIns="0">
            <a:spAutoFit/>
          </a:bodyPr>
          <a:lstStyle/>
          <a:p>
            <a:pPr>
              <a:lnSpc>
                <a:spcPts val="2460"/>
              </a:lnSpc>
            </a:pPr>
            <a:r>
              <a:rPr lang="en-US" sz="2000">
                <a:solidFill>
                  <a:srgbClr val="000000"/>
                </a:solidFill>
                <a:latin typeface="Coming Soon Bold"/>
              </a:rPr>
              <a:t>Finally, hierarchical clustering was done for the cereals data by first calculating the distance of the data variables among each other using euclidean method and then plotting a dendogram</a:t>
            </a:r>
          </a:p>
          <a:p>
            <a:pPr>
              <a:lnSpc>
                <a:spcPts val="2459"/>
              </a:lnSpc>
            </a:pPr>
            <a:r>
              <a:rPr lang="en-US" sz="2000">
                <a:solidFill>
                  <a:srgbClr val="000000"/>
                </a:solidFill>
                <a:latin typeface="Coming Soon Bold"/>
              </a:rPr>
              <a:t>by using the</a:t>
            </a:r>
          </a:p>
          <a:p>
            <a:pPr>
              <a:lnSpc>
                <a:spcPts val="2460"/>
              </a:lnSpc>
            </a:pPr>
            <a:r>
              <a:rPr lang="en-US" sz="2000">
                <a:solidFill>
                  <a:srgbClr val="000000"/>
                </a:solidFill>
                <a:latin typeface="Coming Soon Bold"/>
              </a:rPr>
              <a:t>Ward method</a:t>
            </a:r>
          </a:p>
          <a:p>
            <a:pPr>
              <a:lnSpc>
                <a:spcPts val="2459"/>
              </a:lnSpc>
            </a:pPr>
            <a:r>
              <a:rPr lang="en-US" sz="2000">
                <a:solidFill>
                  <a:srgbClr val="000000"/>
                </a:solidFill>
                <a:latin typeface="Coming Soon Bold"/>
              </a:rPr>
              <a:t>as shown in the</a:t>
            </a:r>
          </a:p>
          <a:p>
            <a:pPr>
              <a:lnSpc>
                <a:spcPts val="2460"/>
              </a:lnSpc>
              <a:spcBef>
                <a:spcPct val="0"/>
              </a:spcBef>
            </a:pPr>
            <a:r>
              <a:rPr lang="en-US" sz="2000">
                <a:solidFill>
                  <a:srgbClr val="000000"/>
                </a:solidFill>
                <a:latin typeface="Coming Soon Bold"/>
              </a:rPr>
              <a:t>left side.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727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04" t="0" r="1004" b="0"/>
          <a:stretch>
            <a:fillRect/>
          </a:stretch>
        </p:blipFill>
        <p:spPr>
          <a:xfrm flipH="false" flipV="false" rot="0">
            <a:off x="4386925" y="2569800"/>
            <a:ext cx="9514150" cy="754280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10032715">
            <a:off x="14235877" y="-822951"/>
            <a:ext cx="4580189" cy="4772814"/>
          </a:xfrm>
          <a:prstGeom prst="rect">
            <a:avLst/>
          </a:prstGeom>
        </p:spPr>
      </p:pic>
      <p:grpSp>
        <p:nvGrpSpPr>
          <p:cNvPr name="Group 4" id="4"/>
          <p:cNvGrpSpPr/>
          <p:nvPr/>
        </p:nvGrpSpPr>
        <p:grpSpPr>
          <a:xfrm rot="0">
            <a:off x="3704091" y="0"/>
            <a:ext cx="10879818" cy="2558642"/>
            <a:chOff x="0" y="0"/>
            <a:chExt cx="14506424" cy="3411523"/>
          </a:xfrm>
        </p:grpSpPr>
        <p:sp>
          <p:nvSpPr>
            <p:cNvPr name="TextBox 5" id="5"/>
            <p:cNvSpPr txBox="true"/>
            <p:nvPr/>
          </p:nvSpPr>
          <p:spPr>
            <a:xfrm rot="0">
              <a:off x="0" y="66675"/>
              <a:ext cx="14506424" cy="1270726"/>
            </a:xfrm>
            <a:prstGeom prst="rect">
              <a:avLst/>
            </a:prstGeom>
          </p:spPr>
          <p:txBody>
            <a:bodyPr anchor="t" rtlCol="false" tIns="0" lIns="0" bIns="0" rIns="0">
              <a:spAutoFit/>
            </a:bodyPr>
            <a:lstStyle/>
            <a:p>
              <a:pPr algn="ctr" marL="0" indent="0" lvl="0">
                <a:lnSpc>
                  <a:spcPts val="7259"/>
                </a:lnSpc>
                <a:spcBef>
                  <a:spcPct val="0"/>
                </a:spcBef>
              </a:pPr>
              <a:r>
                <a:rPr lang="en-US" sz="6599" u="sng">
                  <a:solidFill>
                    <a:srgbClr val="F3F3F3"/>
                  </a:solidFill>
                  <a:latin typeface="Berkshire Swash"/>
                </a:rPr>
                <a:t>Word Cloud!</a:t>
              </a:r>
            </a:p>
          </p:txBody>
        </p:sp>
        <p:sp>
          <p:nvSpPr>
            <p:cNvPr name="TextBox 6" id="6"/>
            <p:cNvSpPr txBox="true"/>
            <p:nvPr/>
          </p:nvSpPr>
          <p:spPr>
            <a:xfrm rot="0">
              <a:off x="1709756" y="1754126"/>
              <a:ext cx="11086912" cy="1657397"/>
            </a:xfrm>
            <a:prstGeom prst="rect">
              <a:avLst/>
            </a:prstGeom>
          </p:spPr>
          <p:txBody>
            <a:bodyPr anchor="t" rtlCol="false" tIns="0" lIns="0" bIns="0" rIns="0">
              <a:spAutoFit/>
            </a:bodyPr>
            <a:lstStyle/>
            <a:p>
              <a:pPr algn="ctr">
                <a:lnSpc>
                  <a:spcPts val="3359"/>
                </a:lnSpc>
                <a:spcBef>
                  <a:spcPct val="0"/>
                </a:spcBef>
              </a:pPr>
              <a:r>
                <a:rPr lang="en-US" sz="2399">
                  <a:solidFill>
                    <a:srgbClr val="F3F3F3"/>
                  </a:solidFill>
                  <a:latin typeface="B612 Italics"/>
                </a:rPr>
                <a:t>https://www.bbc.com/futur</a:t>
              </a:r>
              <a:r>
                <a:rPr lang="en-US" sz="2399">
                  <a:solidFill>
                    <a:srgbClr val="F3F3F3"/>
                  </a:solidFill>
                  <a:latin typeface="B612 Italics"/>
                </a:rPr>
                <a:t>e/article/20180126-the-100-most-nutritious-foods</a:t>
              </a:r>
            </a:p>
            <a:p>
              <a:pPr algn="ctr">
                <a:lnSpc>
                  <a:spcPts val="3359"/>
                </a:lnSpc>
                <a:spcBef>
                  <a:spcPct val="0"/>
                </a:spcBef>
              </a:pPr>
              <a:r>
                <a:rPr lang="en-US" sz="2399">
                  <a:solidFill>
                    <a:srgbClr val="F3F3F3"/>
                  </a:solidFill>
                  <a:latin typeface="Lato Hairline"/>
                </a:rPr>
                <a:t>"An apple a day keeps the doctor away."</a:t>
              </a:r>
            </a:p>
          </p:txBody>
        </p:sp>
      </p:grpSp>
      <p:pic>
        <p:nvPicPr>
          <p:cNvPr name="Picture 7" id="7"/>
          <p:cNvPicPr>
            <a:picLocks noChangeAspect="true"/>
          </p:cNvPicPr>
          <p:nvPr/>
        </p:nvPicPr>
        <p:blipFill>
          <a:blip r:embed="rId4"/>
          <a:srcRect l="0" t="0" r="0" b="0"/>
          <a:stretch>
            <a:fillRect/>
          </a:stretch>
        </p:blipFill>
        <p:spPr>
          <a:xfrm flipH="false" flipV="false" rot="0">
            <a:off x="15525037" y="6013011"/>
            <a:ext cx="4628213" cy="4519739"/>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5218539">
            <a:off x="16105625" y="6306257"/>
            <a:ext cx="840694" cy="734501"/>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2541623" y="-1062739"/>
            <a:ext cx="6548429" cy="3784040"/>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122722">
            <a:off x="1835706" y="-131535"/>
            <a:ext cx="2097875" cy="1123155"/>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1535916" y="6234370"/>
            <a:ext cx="4612743" cy="5345355"/>
          </a:xfrm>
          <a:prstGeom prst="rect">
            <a:avLst/>
          </a:prstGeom>
        </p:spPr>
      </p:pic>
      <p:pic>
        <p:nvPicPr>
          <p:cNvPr name="Picture 12" id="12"/>
          <p:cNvPicPr>
            <a:picLocks noChangeAspect="true"/>
          </p:cNvPicPr>
          <p:nvPr/>
        </p:nvPicPr>
        <p:blipFill>
          <a:blip r:embed="rId9"/>
          <a:srcRect l="0" t="0" r="0" b="0"/>
          <a:stretch>
            <a:fillRect/>
          </a:stretch>
        </p:blipFill>
        <p:spPr>
          <a:xfrm flipH="false" flipV="false" rot="0">
            <a:off x="1028700" y="7674513"/>
            <a:ext cx="1298671" cy="1232535"/>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0581" y="1221616"/>
            <a:ext cx="18288000" cy="8458200"/>
          </a:xfrm>
          <a:prstGeom prst="rect">
            <a:avLst/>
          </a:prstGeom>
        </p:spPr>
      </p:pic>
      <p:sp>
        <p:nvSpPr>
          <p:cNvPr name="TextBox 3" id="3"/>
          <p:cNvSpPr txBox="true"/>
          <p:nvPr/>
        </p:nvSpPr>
        <p:spPr>
          <a:xfrm rot="0">
            <a:off x="1438275" y="667842"/>
            <a:ext cx="15411450" cy="674091"/>
          </a:xfrm>
          <a:prstGeom prst="rect">
            <a:avLst/>
          </a:prstGeom>
        </p:spPr>
        <p:txBody>
          <a:bodyPr anchor="t" rtlCol="false" tIns="0" lIns="0" bIns="0" rIns="0">
            <a:spAutoFit/>
          </a:bodyPr>
          <a:lstStyle/>
          <a:p>
            <a:pPr algn="ctr" marL="0" indent="0" lvl="0">
              <a:lnSpc>
                <a:spcPts val="2800"/>
              </a:lnSpc>
            </a:pPr>
            <a:r>
              <a:rPr lang="en-US" sz="2000" spc="26">
                <a:solidFill>
                  <a:srgbClr val="F3F3F3"/>
                </a:solidFill>
                <a:latin typeface="Coming Soon"/>
              </a:rPr>
              <a:t>Web scraping was us</a:t>
            </a:r>
            <a:r>
              <a:rPr lang="en-US" sz="2000" spc="26" u="none">
                <a:solidFill>
                  <a:srgbClr val="F3F3F3"/>
                </a:solidFill>
                <a:latin typeface="Coming Soon"/>
              </a:rPr>
              <a:t>ed to extract the text out from a BBC article from their website, directly in R.</a:t>
            </a:r>
          </a:p>
          <a:p>
            <a:pPr algn="ctr" marL="0" indent="0" lvl="0">
              <a:lnSpc>
                <a:spcPts val="2800"/>
              </a:lnSpc>
            </a:pPr>
            <a:r>
              <a:rPr lang="en-US" sz="2000" spc="26" u="none">
                <a:solidFill>
                  <a:srgbClr val="F3F3F3"/>
                </a:solidFill>
                <a:latin typeface="Coming Soon"/>
              </a:rPr>
              <a:t>The raw data had to be cleaned thoroughly and then finally, the word cloud was plotted based on the frequency of the words.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DAD8b4vRAJE</dc:identifier>
  <dcterms:modified xsi:type="dcterms:W3CDTF">2011-08-01T06:04:30Z</dcterms:modified>
  <cp:revision>1</cp:revision>
  <dc:title>Black Modern Technology Keynote Presentation</dc:title>
</cp:coreProperties>
</file>